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notesMasterIdLst>
    <p:notesMasterId r:id="rId11"/>
  </p:notesMasterIdLst>
  <p:sldIdLst>
    <p:sldId id="257" r:id="rId2"/>
    <p:sldId id="275" r:id="rId3"/>
    <p:sldId id="263" r:id="rId4"/>
    <p:sldId id="402" r:id="rId5"/>
    <p:sldId id="404" r:id="rId6"/>
    <p:sldId id="401" r:id="rId7"/>
    <p:sldId id="400" r:id="rId8"/>
    <p:sldId id="403" r:id="rId9"/>
    <p:sldId id="3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688" y="52"/>
      </p:cViewPr>
      <p:guideLst/>
    </p:cSldViewPr>
  </p:slideViewPr>
  <p:outlineViewPr>
    <p:cViewPr>
      <p:scale>
        <a:sx n="33" d="100"/>
        <a:sy n="33" d="100"/>
      </p:scale>
      <p:origin x="0" y="-18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6B27B-5135-48C5-AB27-2A7EB435C40E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CCDCC-E475-424A-B774-A9716507E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1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the</a:t>
            </a:r>
            <a:r>
              <a:rPr lang="en-US" baseline="0"/>
              <a:t> students know who we are and our sites.  That we are here as a resource.</a:t>
            </a:r>
          </a:p>
          <a:p>
            <a:endParaRPr lang="en-US" baseline="0"/>
          </a:p>
          <a:p>
            <a:r>
              <a:rPr lang="en-US" baseline="0"/>
              <a:t>Please remind them that Vasilis Tabakis is our coordinator and that he keeps us all on track and everything going.  Please be responsive to his emails.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8080D-9CED-4790-BAEA-7350FCF98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2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Clerkships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Pass/fail!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these as an opportunity to explore specialties and make connections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 is pass/fail!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2CK will matter more with subsequent application cycles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6 - 8 weeks of dedicated study time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 Week will cover study resources and tips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for a Gap Year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 years are not required to be a competitive OBGYN candidate, but some students take them for various reasons: 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 - interest in research, seeking a dual degree, longitudinal community/advocacy work, etc.  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- burn-out, family reasons, other personal reasons 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 for your gap year during the end of third-year by reaching out to potential mentors / applying to any dual degree programs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make sure you are prepared to apply to residency/seek backup funding in the event that your project is not funded by the inquiry office (this happens every year and can be stressful!) 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leaving for your gap year, consider: 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Completing 1-2 Sub-Is (while your clinical skills are still sharp)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Taking Step 2CK (while your Step 1 and shelf exam knowledge is fresh)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Launch/DCR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4-week block in March after finishing Step 1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students are still studying during this block and take Step 1 at some point during the 4 weeks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functions of this block: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Learn about the roles and responsibilities of a sub-I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Work on your inquiry funding proposal for Deep Explore (even if you aren’t applying for funding)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Explore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12-20 weeks during your 4th year on a project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1/3 of the class takes a year off for a more extended research project or additional schooling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continue previous projects or look for new mentors and projects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prior sections for where to find OB/GYN research!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CCDCC-E475-424A-B774-A9716507E8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 Internship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will complete 1 OB/Gyn sub-I (4 weeks) before applying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opportunity to meet attending, get letters of recommendation, explore sub-specialties within OB/Gyn, expand on your skills, and learn about the UCSF residency program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Scheduling tips: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schedule too many back-to-back sub-i’s! 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 unnecessary to do more than 1 OB/Gyn unless you did poorly on one (also to be considerate to other students who also need to get their Sub-I’s done before applications!)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Scheduled between April - August before ERAS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students like to do a “warm-up” Sub-I or elective before jumping into their OB/Gyn Sub-I (i.e. Breast Surgery Sub-I, OB/Gyn electives, etc.)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 for OB/Gyn Sub Internships and Electives: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Kristin Olson will send an email about the available options around the time of scheduling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Acting Internships:</a:t>
            </a:r>
          </a:p>
          <a:p>
            <a:pPr lvl="2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Gynecology (ZSFG or Mission Bay/Mount Zion)</a:t>
            </a:r>
          </a:p>
          <a:p>
            <a:pPr lvl="2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High-Risk Obstetrics (ZSFG or Mission Bay)</a:t>
            </a:r>
          </a:p>
          <a:p>
            <a:pPr lvl="2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Gynecologic Oncology at Mission Bay/Mount Zion</a:t>
            </a:r>
          </a:p>
          <a:p>
            <a:pPr lvl="1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Electives</a:t>
            </a:r>
          </a:p>
          <a:p>
            <a:pPr lvl="2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Planning - ZSFG (4 weeks, application required)</a:t>
            </a:r>
          </a:p>
          <a:p>
            <a:pPr lvl="2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 to Gyn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MB (2 weeks)</a:t>
            </a:r>
          </a:p>
          <a:p>
            <a:pPr lvl="2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 to Family Planning - ZSFG (2 weeks, application required)</a:t>
            </a:r>
          </a:p>
          <a:p>
            <a:pPr lvl="2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 to Reproduction Endocrinology &amp; Infertility - MB (2 weeks)</a:t>
            </a:r>
          </a:p>
          <a:p>
            <a:pPr lvl="2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 to Maternal-Fetal Medicine - MB (2 weeks)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CCDCC-E475-424A-B774-A9716507E8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1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BEBB58FC-2BC5-4249-B8DB-BAE86038D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8" y="296863"/>
            <a:ext cx="11770783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4E84BCF9-F843-1048-9890-2EB1C97017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0985" y="0"/>
            <a:ext cx="7556500" cy="57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en-US" altLang="en-US" sz="1600" b="1">
              <a:latin typeface="Garamond" panose="02020404030301010803" pitchFamily="18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B5B14D8D-DEF7-6C41-88D0-A73707974C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296864"/>
            <a:ext cx="169756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703" y="4473720"/>
            <a:ext cx="5588615" cy="56895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/>
          </p:nvPr>
        </p:nvSpPr>
        <p:spPr>
          <a:xfrm>
            <a:off x="1045702" y="1503863"/>
            <a:ext cx="6940943" cy="1749284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0520" y="3368002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65B9FFD-6651-5440-83C4-E53432AD8D8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7751" y="5159376"/>
            <a:ext cx="2567516" cy="23812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4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604780" y="425003"/>
            <a:ext cx="10898107" cy="611449"/>
          </a:xfrm>
        </p:spPr>
        <p:txBody>
          <a:bodyPr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612915" y="1868558"/>
            <a:ext cx="10850220" cy="390939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A1A0D9DC-E40A-9B4E-9A4A-2B6FD96C66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3ECC55F-AC96-434E-BD20-84DCEDCC6C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BE40-4B5F-AC4C-A91F-44459375E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277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4" y="469929"/>
            <a:ext cx="11449876" cy="529708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BC9C8F9-555E-AB44-A78D-685791F701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9D097A8-9668-F94C-AC94-7A7C629261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E014-DE30-DB49-89E8-FCB17CDFC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9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604780" y="425003"/>
            <a:ext cx="10898107" cy="611449"/>
          </a:xfrm>
        </p:spPr>
        <p:txBody>
          <a:bodyPr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/>
          </p:nvPr>
        </p:nvSpPr>
        <p:spPr>
          <a:xfrm>
            <a:off x="609234" y="1894327"/>
            <a:ext cx="5102453" cy="3804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/>
          </p:nvPr>
        </p:nvSpPr>
        <p:spPr>
          <a:xfrm>
            <a:off x="6387182" y="1894327"/>
            <a:ext cx="5102453" cy="3804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5D90B-3543-464D-904A-7E6FFBF85F9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D159E-CCD2-C949-8AF4-E58BF6BA751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4499-AA5C-DF4E-BCA0-E77198E58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5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AB42BEE9-0D7E-084E-9799-4A7ED5DB54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2517" y="0"/>
            <a:ext cx="1430867" cy="1576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en-US" altLang="en-US" sz="1600" b="1">
              <a:solidFill>
                <a:srgbClr val="90BD3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692FE4E6-836C-1E4C-8927-8A0ABE5CBF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9968" y="354014"/>
            <a:ext cx="1589617" cy="2124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3800" b="1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83470" y="1908316"/>
            <a:ext cx="10972431" cy="2809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96899" y="4929107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2C179E0-4060-7045-B3B5-B22D7D58D1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0DC6A31-4796-454C-A941-287EB0F58C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DA01-2CEF-4346-A60C-C3F2F5482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3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22D564DE-6EBE-E641-A93F-E402AFE5C8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2517" y="0"/>
            <a:ext cx="1430867" cy="1576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en-US" altLang="en-US" sz="1600" b="1">
              <a:solidFill>
                <a:srgbClr val="90BD3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9D1AEF63-AEDB-464F-B09D-DF520A057A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9968" y="354014"/>
            <a:ext cx="1589617" cy="2124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3800" b="1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83470" y="1908316"/>
            <a:ext cx="10972431" cy="2809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96899" y="4929107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B3E8C3A-B78D-7E4C-83DC-64B9BF36AF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2634FA5-6B83-BE40-93AC-47F4A9FB39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F4AB-FF05-F247-9B41-B53F8CC72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D747A3-74B5-2349-A5C5-1BFD1E24210D}"/>
              </a:ext>
            </a:extLst>
          </p:cNvPr>
          <p:cNvSpPr/>
          <p:nvPr userDrawn="1"/>
        </p:nvSpPr>
        <p:spPr bwMode="auto">
          <a:xfrm>
            <a:off x="662517" y="0"/>
            <a:ext cx="1430867" cy="1576388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E81BA255-3A2E-CE4C-8C4F-E3F0089727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9968" y="354014"/>
            <a:ext cx="1589617" cy="2124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3800" b="1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83470" y="1908316"/>
            <a:ext cx="10972431" cy="2809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96899" y="4929107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96899" y="5307938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D44CCC-C8FF-EA43-BB4A-F028E55E9B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71B6938-0C7C-CD43-889E-D53C785F37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8774-2971-B74F-81D8-CAC850004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2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148B937A-A247-E149-9AAC-5E7760909E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2363789"/>
            <a:ext cx="9402233" cy="1881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en-US" altLang="en-US" sz="16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/>
          </p:nvPr>
        </p:nvSpPr>
        <p:spPr>
          <a:xfrm>
            <a:off x="604780" y="2559254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7AAB8-7467-D844-8C85-70D4AFCFF6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B9A40-8419-6148-A4E0-910BE12F2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A420-EACE-AA4D-BDC9-2490D7044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9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81A6DAA0-2335-0A40-93CC-392D013287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2363789"/>
            <a:ext cx="9402233" cy="1881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en-US" altLang="en-US" sz="16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604780" y="2559254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C6FD3-8C2B-DB4C-ACC7-E33BA4A504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53265-0596-234A-AF05-E33BB8D721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CD4E3-E403-744B-8F80-CBE6E878E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E0E095-7948-0044-8871-4DC4694D89DC}"/>
              </a:ext>
            </a:extLst>
          </p:cNvPr>
          <p:cNvSpPr/>
          <p:nvPr userDrawn="1"/>
        </p:nvSpPr>
        <p:spPr bwMode="auto">
          <a:xfrm>
            <a:off x="1" y="2363789"/>
            <a:ext cx="9402233" cy="1881187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604780" y="2559254"/>
            <a:ext cx="8580549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A6AB9-E1B9-D140-8703-20BB9952A2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BD2D1-F084-4842-837A-02B48B650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F817-04D0-1B4B-AA91-41ED97D08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2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>
            <a:extLst>
              <a:ext uri="{FF2B5EF4-FFF2-40B4-BE49-F238E27FC236}">
                <a16:creationId xmlns:a16="http://schemas.microsoft.com/office/drawing/2014/main" id="{578255AF-40B6-1841-8799-A6D5307796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154085" y="2906714"/>
            <a:ext cx="209338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856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6AD73A0E-587F-A844-8534-B7D6A1523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8" y="296863"/>
            <a:ext cx="11770783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115F6973-D5BD-F14A-A466-B22F7C09ED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0985" y="0"/>
            <a:ext cx="7556500" cy="574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en-US" altLang="en-US" sz="1600" b="1">
              <a:latin typeface="Garamond" panose="02020404030301010803" pitchFamily="18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10F080F1-88D2-9747-A66A-B374E01EB5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296864"/>
            <a:ext cx="169756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703" y="4473720"/>
            <a:ext cx="5588615" cy="56895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/>
          </p:nvPr>
        </p:nvSpPr>
        <p:spPr>
          <a:xfrm>
            <a:off x="1045702" y="1503863"/>
            <a:ext cx="6940943" cy="1749284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0520" y="3368002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9E533B0-D8EF-BD4F-B0E6-54B33563C6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7751" y="5159376"/>
            <a:ext cx="2567516" cy="23812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40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FFD9F246-2911-814F-AD90-25AE2CC79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98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B5AA10FD-B700-7642-8207-7FD729C83A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767" y="2414589"/>
            <a:ext cx="215476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396CB744-0E85-D447-992C-241EDE935E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18" y="0"/>
            <a:ext cx="478578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EEDC5B63-9CD8-5348-8EDA-B9AD0090C8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/>
          <a:stretch>
            <a:fillRect/>
          </a:stretch>
        </p:blipFill>
        <p:spPr bwMode="auto">
          <a:xfrm>
            <a:off x="1" y="2414588"/>
            <a:ext cx="8885767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599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0FDDA718-7253-734E-A542-0A337996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268539"/>
            <a:ext cx="2152651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CC7FCA-444E-8C42-979D-D3EB00EC39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3596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E18E12A9-7D5D-6643-A55D-0FB2403638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2" y="2268538"/>
            <a:ext cx="9036049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127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EE1B2510-E335-9548-AF6C-0F69DC9AC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268539"/>
            <a:ext cx="2152651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98623656-B9BD-4B4D-B1BF-630D9C891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414231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CDB227C4-C39B-574C-941A-239512226B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2" y="2268538"/>
            <a:ext cx="9036049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7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A6CB-8A90-4059-BFE1-5329D4EA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7FF34-E2A0-4BA8-B1E9-D6823C529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3D4DA-CDA8-478C-A86E-D743E552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EB2E-9939-4F35-AF47-2D9077D0413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3CFB-48E1-4E92-A9EC-1EB187AF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5CF47-4C65-4017-872E-1A617E95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E01C-17AC-4E32-8AE8-966B1DA12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1644" y="438914"/>
            <a:ext cx="10786535" cy="467820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1833" y="1563752"/>
            <a:ext cx="11100731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8446185" y="6452363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10/10/2023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72215" y="6470128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7348" y="6453506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1" y="425003"/>
            <a:ext cx="10898107" cy="611449"/>
          </a:xfrm>
        </p:spPr>
        <p:txBody>
          <a:bodyPr anchor="b">
            <a:noAutofit/>
          </a:bodyPr>
          <a:lstStyle>
            <a:lvl1pPr>
              <a:defRPr sz="36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4" y="927656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7"/>
            <a:ext cx="10893284" cy="3804111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8653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6" y="438913"/>
            <a:ext cx="10773833" cy="467820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1954" y="1562634"/>
            <a:ext cx="5319183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54751" y="1013951"/>
            <a:ext cx="10770193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510171" y="1556703"/>
            <a:ext cx="5350932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8446185" y="6452363"/>
            <a:ext cx="1236257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10/10/2023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72215" y="6470128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7348" y="6453506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8E40520C-59A0-5F41-A191-514836AA5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2"/>
          <a:stretch>
            <a:fillRect/>
          </a:stretch>
        </p:blipFill>
        <p:spPr bwMode="auto">
          <a:xfrm>
            <a:off x="421218" y="282575"/>
            <a:ext cx="11779249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11DD0FCB-EC9B-BC42-B9DD-33B5F72EBF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0985" y="0"/>
            <a:ext cx="7556500" cy="57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en-US" altLang="en-US" sz="1600" b="1">
              <a:latin typeface="Garamond" panose="02020404030301010803" pitchFamily="18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5B732B82-7A2E-5C4E-B955-CC7D85DC1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296864"/>
            <a:ext cx="169756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703" y="4473720"/>
            <a:ext cx="5588615" cy="56895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/>
          </p:nvPr>
        </p:nvSpPr>
        <p:spPr>
          <a:xfrm>
            <a:off x="1045702" y="1503863"/>
            <a:ext cx="6940943" cy="1749284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0520" y="3368002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BFC29D6-190F-F549-AF8F-3CD4019236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7751" y="5159376"/>
            <a:ext cx="2567516" cy="23812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1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E3DE2D97-1A28-CD4C-92BB-2F76494AD6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8" y="296863"/>
            <a:ext cx="11770783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4C0B3D7F-11BA-3D4D-A731-67EEC4EA47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0985" y="0"/>
            <a:ext cx="7556500" cy="574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en-US" altLang="en-US" sz="1600" b="1">
              <a:latin typeface="Garamond" panose="02020404030301010803" pitchFamily="18" charset="0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4E7F8C19-145C-9C4C-97FB-797981EF6B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296864"/>
            <a:ext cx="169756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5703" y="4473720"/>
            <a:ext cx="5588615" cy="56895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045702" y="1503863"/>
            <a:ext cx="6940943" cy="1749284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0520" y="3368002"/>
            <a:ext cx="693589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B0FE52D-E650-4C4E-AAFC-0CB0455B6FE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7751" y="5159376"/>
            <a:ext cx="2567516" cy="23812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9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FE8490EC-E3A5-5145-8CB0-81A23D46F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1667" y="5764214"/>
            <a:ext cx="11980333" cy="1093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en-US" altLang="en-US" sz="1600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BBB9507C-B421-714F-A50C-CDAC5D2543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7838"/>
            <a:ext cx="172931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5"/>
          <p:cNvSpPr>
            <a:spLocks noGrp="1"/>
          </p:cNvSpPr>
          <p:nvPr>
            <p:ph type="title"/>
          </p:nvPr>
        </p:nvSpPr>
        <p:spPr>
          <a:xfrm>
            <a:off x="398936" y="2504663"/>
            <a:ext cx="11209968" cy="1749284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03755" y="4246882"/>
            <a:ext cx="112215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462" y="5469678"/>
            <a:ext cx="5588615" cy="568959"/>
          </a:xfrm>
          <a:prstGeom prst="rect">
            <a:avLst/>
          </a:prstGeom>
        </p:spPr>
        <p:txBody>
          <a:bodyPr tIns="0" bIns="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107ED3E-F4EC-174F-8A70-DE8379AAF22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5451" y="6154738"/>
            <a:ext cx="2567516" cy="239712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48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603" y="927656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5" y="1868558"/>
            <a:ext cx="10850220" cy="3909393"/>
          </a:xfrm>
          <a:prstGeom prst="rect">
            <a:avLst/>
          </a:prstGeom>
        </p:spPr>
        <p:txBody>
          <a:bodyPr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A00044A-C8CB-D346-AE8E-A1FF998634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332C5D0-4778-894D-8433-C6C0A2CFAEC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AAB0E-55A2-3C4C-B617-8CE9972CF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1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0902B696-99D2-2841-8EF8-32F1EFD0AE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1EEBEF29-C7D4-D34D-BD78-834523E7FC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A886-A287-8E48-A0F7-D40F55CA5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579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4" y="469929"/>
            <a:ext cx="11449876" cy="529708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700597DB-1688-DE4F-89E2-8A8D0CFE04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7F94D86D-10E8-954C-B9B3-AEC477A5C3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CDE9-67FD-4F4A-943F-969D3835F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446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604780" y="425003"/>
            <a:ext cx="10898107" cy="611449"/>
          </a:xfrm>
        </p:spPr>
        <p:txBody>
          <a:bodyPr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09603" y="927657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/>
          </p:nvPr>
        </p:nvSpPr>
        <p:spPr>
          <a:xfrm>
            <a:off x="609234" y="1894327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/>
          </p:nvPr>
        </p:nvSpPr>
        <p:spPr>
          <a:xfrm>
            <a:off x="6387182" y="1894327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B4B74275-9752-184F-95AC-543AD5EA270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51BE46CD-3DDF-C84C-82EF-AFADC74C0F7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3693-2484-CA46-8E0B-B3D2B7725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450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>
            <a:extLst>
              <a:ext uri="{FF2B5EF4-FFF2-40B4-BE49-F238E27FC236}">
                <a16:creationId xmlns:a16="http://schemas.microsoft.com/office/drawing/2014/main" id="{5EECF8D4-8F1E-384E-B77E-B774AB652F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5367" y="425450"/>
            <a:ext cx="10896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 Here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4C0EDCC-FE0B-7143-9541-4208015B8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0251" y="6470651"/>
            <a:ext cx="5748867" cy="13811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Clerkhsip Orientation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CB1192A-3E9C-5A42-A04A-648FAC219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951" y="6453189"/>
            <a:ext cx="328083" cy="1555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7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5800F0-39BC-DD48-851B-495924B27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8437" name="Straight Connector 35">
            <a:extLst>
              <a:ext uri="{FF2B5EF4-FFF2-40B4-BE49-F238E27FC236}">
                <a16:creationId xmlns:a16="http://schemas.microsoft.com/office/drawing/2014/main" id="{83E0D8D8-6D85-D149-9ECB-9379DB41E1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6834" y="6249988"/>
            <a:ext cx="11218333" cy="0"/>
          </a:xfrm>
          <a:prstGeom prst="line">
            <a:avLst/>
          </a:prstGeom>
          <a:noFill/>
          <a:ln w="3175">
            <a:solidFill>
              <a:srgbClr val="0520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Straight Connector 8">
            <a:extLst>
              <a:ext uri="{FF2B5EF4-FFF2-40B4-BE49-F238E27FC236}">
                <a16:creationId xmlns:a16="http://schemas.microsoft.com/office/drawing/2014/main" id="{4F5AD70B-159C-1848-B6ED-2F1B0B93E3F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70418" y="6249988"/>
            <a:ext cx="11459633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9" name="Text Placeholder 3">
            <a:extLst>
              <a:ext uri="{FF2B5EF4-FFF2-40B4-BE49-F238E27FC236}">
                <a16:creationId xmlns:a16="http://schemas.microsoft.com/office/drawing/2014/main" id="{1106092C-8130-4B45-9F8F-AE635A566A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3834" y="1868488"/>
            <a:ext cx="10850033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8440" name="Freeform 77">
            <a:extLst>
              <a:ext uri="{FF2B5EF4-FFF2-40B4-BE49-F238E27FC236}">
                <a16:creationId xmlns:a16="http://schemas.microsoft.com/office/drawing/2014/main" id="{7E36D90D-CADA-ED45-8B4C-44F0B95065DB}"/>
              </a:ext>
            </a:extLst>
          </p:cNvPr>
          <p:cNvSpPr>
            <a:spLocks/>
          </p:cNvSpPr>
          <p:nvPr userDrawn="1"/>
        </p:nvSpPr>
        <p:spPr bwMode="auto">
          <a:xfrm>
            <a:off x="11173884" y="6443664"/>
            <a:ext cx="641349" cy="231775"/>
          </a:xfrm>
          <a:custGeom>
            <a:avLst/>
            <a:gdLst>
              <a:gd name="T0" fmla="*/ 2147483646 w 350"/>
              <a:gd name="T1" fmla="*/ 2147483646 h 168"/>
              <a:gd name="T2" fmla="*/ 2147483646 w 350"/>
              <a:gd name="T3" fmla="*/ 2147483646 h 168"/>
              <a:gd name="T4" fmla="*/ 2147483646 w 350"/>
              <a:gd name="T5" fmla="*/ 2147483646 h 168"/>
              <a:gd name="T6" fmla="*/ 2147483646 w 350"/>
              <a:gd name="T7" fmla="*/ 2147483646 h 168"/>
              <a:gd name="T8" fmla="*/ 2147483646 w 350"/>
              <a:gd name="T9" fmla="*/ 2147483646 h 168"/>
              <a:gd name="T10" fmla="*/ 2147483646 w 350"/>
              <a:gd name="T11" fmla="*/ 2147483646 h 168"/>
              <a:gd name="T12" fmla="*/ 2147483646 w 350"/>
              <a:gd name="T13" fmla="*/ 2147483646 h 168"/>
              <a:gd name="T14" fmla="*/ 2147483646 w 350"/>
              <a:gd name="T15" fmla="*/ 2147483646 h 168"/>
              <a:gd name="T16" fmla="*/ 2147483646 w 350"/>
              <a:gd name="T17" fmla="*/ 2147483646 h 168"/>
              <a:gd name="T18" fmla="*/ 2147483646 w 350"/>
              <a:gd name="T19" fmla="*/ 2147483646 h 168"/>
              <a:gd name="T20" fmla="*/ 2147483646 w 350"/>
              <a:gd name="T21" fmla="*/ 2147483646 h 168"/>
              <a:gd name="T22" fmla="*/ 2147483646 w 350"/>
              <a:gd name="T23" fmla="*/ 2147483646 h 168"/>
              <a:gd name="T24" fmla="*/ 2147483646 w 350"/>
              <a:gd name="T25" fmla="*/ 2147483646 h 168"/>
              <a:gd name="T26" fmla="*/ 2147483646 w 350"/>
              <a:gd name="T27" fmla="*/ 2147483646 h 168"/>
              <a:gd name="T28" fmla="*/ 2147483646 w 350"/>
              <a:gd name="T29" fmla="*/ 2147483646 h 168"/>
              <a:gd name="T30" fmla="*/ 2147483646 w 350"/>
              <a:gd name="T31" fmla="*/ 2147483646 h 168"/>
              <a:gd name="T32" fmla="*/ 2147483646 w 350"/>
              <a:gd name="T33" fmla="*/ 0 h 168"/>
              <a:gd name="T34" fmla="*/ 2147483646 w 350"/>
              <a:gd name="T35" fmla="*/ 2147483646 h 168"/>
              <a:gd name="T36" fmla="*/ 2147483646 w 350"/>
              <a:gd name="T37" fmla="*/ 2147483646 h 168"/>
              <a:gd name="T38" fmla="*/ 2147483646 w 350"/>
              <a:gd name="T39" fmla="*/ 2147483646 h 168"/>
              <a:gd name="T40" fmla="*/ 0 w 350"/>
              <a:gd name="T41" fmla="*/ 2147483646 h 168"/>
              <a:gd name="T42" fmla="*/ 2147483646 w 350"/>
              <a:gd name="T43" fmla="*/ 2147483646 h 168"/>
              <a:gd name="T44" fmla="*/ 2147483646 w 350"/>
              <a:gd name="T45" fmla="*/ 2147483646 h 168"/>
              <a:gd name="T46" fmla="*/ 2147483646 w 350"/>
              <a:gd name="T47" fmla="*/ 2147483646 h 168"/>
              <a:gd name="T48" fmla="*/ 2147483646 w 350"/>
              <a:gd name="T49" fmla="*/ 2147483646 h 168"/>
              <a:gd name="T50" fmla="*/ 2147483646 w 350"/>
              <a:gd name="T51" fmla="*/ 2147483646 h 168"/>
              <a:gd name="T52" fmla="*/ 2147483646 w 350"/>
              <a:gd name="T53" fmla="*/ 2147483646 h 168"/>
              <a:gd name="T54" fmla="*/ 2147483646 w 350"/>
              <a:gd name="T55" fmla="*/ 2147483646 h 168"/>
              <a:gd name="T56" fmla="*/ 2147483646 w 350"/>
              <a:gd name="T57" fmla="*/ 2147483646 h 168"/>
              <a:gd name="T58" fmla="*/ 2147483646 w 350"/>
              <a:gd name="T59" fmla="*/ 2147483646 h 168"/>
              <a:gd name="T60" fmla="*/ 2147483646 w 350"/>
              <a:gd name="T61" fmla="*/ 2147483646 h 168"/>
              <a:gd name="T62" fmla="*/ 2147483646 w 350"/>
              <a:gd name="T63" fmla="*/ 2147483646 h 168"/>
              <a:gd name="T64" fmla="*/ 2147483646 w 350"/>
              <a:gd name="T65" fmla="*/ 2147483646 h 168"/>
              <a:gd name="T66" fmla="*/ 2147483646 w 350"/>
              <a:gd name="T67" fmla="*/ 2147483646 h 168"/>
              <a:gd name="T68" fmla="*/ 2147483646 w 350"/>
              <a:gd name="T69" fmla="*/ 2147483646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  <p:sldLayoutId id="2147484823" r:id="rId11"/>
    <p:sldLayoutId id="2147484824" r:id="rId12"/>
    <p:sldLayoutId id="2147484846" r:id="rId13"/>
    <p:sldLayoutId id="2147484847" r:id="rId14"/>
    <p:sldLayoutId id="2147484848" r:id="rId15"/>
    <p:sldLayoutId id="2147484849" r:id="rId16"/>
    <p:sldLayoutId id="2147484850" r:id="rId17"/>
    <p:sldLayoutId id="2147484851" r:id="rId18"/>
    <p:sldLayoutId id="2147484852" r:id="rId19"/>
    <p:sldLayoutId id="2147484853" r:id="rId20"/>
    <p:sldLayoutId id="2147484854" r:id="rId21"/>
    <p:sldLayoutId id="2147484855" r:id="rId22"/>
    <p:sldLayoutId id="2147484856" r:id="rId23"/>
    <p:sldLayoutId id="2147484857" r:id="rId24"/>
    <p:sldLayoutId id="2147484858" r:id="rId25"/>
    <p:sldLayoutId id="2147484859" r:id="rId26"/>
    <p:sldLayoutId id="2147484860" r:id="rId27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en-US" sz="2800" kern="1200" dirty="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293688" indent="-293688" algn="l" defTabSz="639763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80000"/>
        <a:buFont typeface="Wingdings" pitchFamily="2" charset="2"/>
        <a:buChar char="§"/>
        <a:defRPr lang="en-US" sz="2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82575" algn="l" defTabSz="639763" rtl="0" eaLnBrk="0" fontAlgn="base" hangingPunct="0">
        <a:spcBef>
          <a:spcPct val="0"/>
        </a:spcBef>
        <a:spcAft>
          <a:spcPts val="600"/>
        </a:spcAft>
        <a:buClr>
          <a:srgbClr val="5C6A70"/>
        </a:buClr>
        <a:buSzPct val="100000"/>
        <a:buFont typeface=".AppleSystemUIFont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25425" algn="l" defTabSz="639763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80000"/>
        <a:buFont typeface="Wingdings" pitchFamily="2" charset="2"/>
        <a:buChar char="§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27113" indent="-220663" algn="l" defTabSz="639763" rtl="0" eaLnBrk="0" fontAlgn="base" hangingPunct="0">
        <a:spcBef>
          <a:spcPct val="0"/>
        </a:spcBef>
        <a:spcAft>
          <a:spcPts val="600"/>
        </a:spcAft>
        <a:buClr>
          <a:srgbClr val="5C6A70"/>
        </a:buClr>
        <a:buSzPct val="100000"/>
        <a:buFont typeface=".AppleSystemUIFont"/>
        <a:buChar char="-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311275" indent="-225425" algn="l" defTabSz="639763" rtl="0" eaLnBrk="0" fontAlgn="base" hangingPunct="0">
        <a:lnSpc>
          <a:spcPct val="200000"/>
        </a:lnSpc>
        <a:spcBef>
          <a:spcPct val="0"/>
        </a:spcBef>
        <a:spcAft>
          <a:spcPct val="0"/>
        </a:spcAft>
        <a:buClr>
          <a:srgbClr val="18A3AC"/>
        </a:buClr>
        <a:buSzPct val="80000"/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7FFA6-F058-49BF-90E8-BC4DEB527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Jeannette Lager, MD, MPH</a:t>
            </a:r>
          </a:p>
          <a:p>
            <a:r>
              <a:rPr lang="en-US" dirty="0"/>
              <a:t>Naomi Stotland, MD</a:t>
            </a:r>
          </a:p>
          <a:p>
            <a:r>
              <a:rPr lang="en-US" dirty="0"/>
              <a:t>Kristin Olson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E2AC8B-B1E6-4313-857E-C8411DD341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October 10, 2023</a:t>
            </a:r>
          </a:p>
        </p:txBody>
      </p:sp>
      <p:sp>
        <p:nvSpPr>
          <p:cNvPr id="18435" name="Slide Number Placeholder 2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1501438" y="6613525"/>
            <a:ext cx="690562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D14B01"/>
              </a:buClr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D14B0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88BBB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88BBBB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fld id="{A620BC70-0365-41B0-9F0A-FF64404A0FD8}" type="slidenum">
              <a:rPr lang="en-US" altLang="en-US" sz="1000" b="0">
                <a:solidFill>
                  <a:srgbClr val="0D6072"/>
                </a:solidFill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None/>
              </a:pPr>
              <a:t>1</a:t>
            </a:fld>
            <a:endParaRPr lang="en-US" altLang="en-US" sz="1000" b="0">
              <a:solidFill>
                <a:srgbClr val="0D607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CAFBFD-E537-4CA9-95AE-E6751E45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Career Planning OBGYN</a:t>
            </a:r>
          </a:p>
        </p:txBody>
      </p:sp>
    </p:spTree>
    <p:extLst>
      <p:ext uri="{BB962C8B-B14F-4D97-AF65-F5344CB8AC3E}">
        <p14:creationId xmlns:p14="http://schemas.microsoft.com/office/powerpoint/2010/main" val="8681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0591" y="584201"/>
            <a:ext cx="8089900" cy="682625"/>
          </a:xfrm>
        </p:spPr>
        <p:txBody>
          <a:bodyPr/>
          <a:lstStyle/>
          <a:p>
            <a:pPr algn="ctr"/>
            <a:r>
              <a:rPr lang="en-US" sz="4400" dirty="0">
                <a:cs typeface="Arial"/>
              </a:rPr>
              <a:t>OBGYN </a:t>
            </a:r>
            <a:r>
              <a:rPr lang="en-US" sz="4400" dirty="0" err="1">
                <a:cs typeface="Arial"/>
              </a:rPr>
              <a:t>MedEd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102524" y="4394031"/>
            <a:ext cx="1562337" cy="107721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aramond"/>
              </a:rPr>
              <a:t>Jeannette Lager, MD, MPH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aramond"/>
              </a:rPr>
              <a:t>Medical Education Program</a:t>
            </a:r>
          </a:p>
          <a:p>
            <a:pPr algn="ctr" defTabSz="685800"/>
            <a:r>
              <a:rPr lang="en-US" sz="1400" dirty="0">
                <a:solidFill>
                  <a:srgbClr val="FFFFFF"/>
                </a:solidFill>
                <a:latin typeface="Garamond"/>
              </a:rPr>
              <a:t> Director</a:t>
            </a:r>
            <a:endParaRPr lang="en-US" sz="1400" b="1" dirty="0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468164" y="4394031"/>
            <a:ext cx="1527048" cy="86177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aramond"/>
              </a:rPr>
              <a:t>Naomi Stotland, MD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latin typeface="Garamond"/>
              </a:rPr>
              <a:t>Medical Education Program</a:t>
            </a:r>
          </a:p>
          <a:p>
            <a:pPr algn="ctr" defTabSz="685800"/>
            <a:r>
              <a:rPr lang="en-US" sz="1400" dirty="0">
                <a:solidFill>
                  <a:srgbClr val="FFFFFF"/>
                </a:solidFill>
                <a:latin typeface="Garamond"/>
              </a:rPr>
              <a:t> Associate Director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751440" y="4286309"/>
            <a:ext cx="1550801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85800"/>
            <a:r>
              <a:rPr lang="en-US" sz="1400" dirty="0">
                <a:solidFill>
                  <a:srgbClr val="FFFFFF"/>
                </a:solidFill>
                <a:latin typeface="Garamond"/>
              </a:rPr>
              <a:t>Kristin Olson</a:t>
            </a:r>
          </a:p>
          <a:p>
            <a:pPr algn="ctr" defTabSz="685800"/>
            <a:r>
              <a:rPr lang="en-US" sz="1400" dirty="0">
                <a:solidFill>
                  <a:srgbClr val="FFFFFF"/>
                </a:solidFill>
                <a:latin typeface="Garamond"/>
              </a:rPr>
              <a:t>Medical Education Team Manager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00" y="1266826"/>
            <a:ext cx="2209683" cy="2879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DE4FE-B80C-4AA4-A6BF-84205F6C9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087" y="1206217"/>
            <a:ext cx="2081213" cy="3051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269DCE-6DA4-403E-9C45-4296C4924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87" y="1266827"/>
            <a:ext cx="2804306" cy="28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October 2023—where are you now?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D14B01"/>
              </a:buClr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D14B0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7438" indent="-173038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88BBB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88BBBB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01838" indent="-173038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590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734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306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fld id="{6B17DC0A-AED7-464C-ABC5-32D002B13B25}" type="slidenum">
              <a:rPr lang="en-US" altLang="en-US" sz="1000" b="0">
                <a:solidFill>
                  <a:srgbClr val="0D6072"/>
                </a:solidFill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n-US" altLang="en-US" sz="1000" b="0">
              <a:solidFill>
                <a:srgbClr val="0D6072"/>
              </a:solidFill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255963" y="1484313"/>
            <a:ext cx="690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>
            <a:spAutoFit/>
          </a:bodyPr>
          <a:lstStyle>
            <a:lvl1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D14B01"/>
              </a:buClr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D14B0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7438" indent="-173038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88BBB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88BBBB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01838" indent="-173038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590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734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306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600" i="1" dirty="0">
              <a:solidFill>
                <a:srgbClr val="D14B0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6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9FAC31-C76A-4C96-9660-7CC46820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MS3 Year, final months of Foundations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58A7C-910B-4648-9C82-4C865FDE2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all clerkships are Passed, no Incompletes (or completing soon)</a:t>
            </a:r>
          </a:p>
          <a:p>
            <a:r>
              <a:rPr lang="en-US" dirty="0"/>
              <a:t>Career Explore</a:t>
            </a:r>
          </a:p>
          <a:p>
            <a:r>
              <a:rPr lang="en-US" dirty="0"/>
              <a:t>Jan-Mar 2024 Step 1 Study and Complete</a:t>
            </a:r>
          </a:p>
          <a:p>
            <a:r>
              <a:rPr lang="en-US" dirty="0"/>
              <a:t>Gap Year Considerations</a:t>
            </a:r>
          </a:p>
          <a:p>
            <a:r>
              <a:rPr lang="en-US" dirty="0"/>
              <a:t>Deep Explore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91E8C-BE95-4C8D-9ED4-8712ECA1F0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B48A420-EACE-AA4D-BDC9-2490D704488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62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01BA-8FE2-8139-5799-99518F1ED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E8108-4284-8C3F-CAAE-F3515151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OBGYN moving off the AAMC Portal (ERAS) to an independent one</a:t>
            </a:r>
          </a:p>
          <a:p>
            <a:pPr lvl="1"/>
            <a:r>
              <a:rPr lang="en-US" dirty="0"/>
              <a:t>More info to follow at April 2024 workgroup meeting</a:t>
            </a:r>
          </a:p>
          <a:p>
            <a:pPr lvl="1"/>
            <a:r>
              <a:rPr lang="en-US" dirty="0"/>
              <a:t>If double-applying, one specialty is ERAS, OBGYN new portal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08C9-820F-3B81-2F24-6EEF8C631C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35AAB0E-55A2-3C4C-B617-8CE9972CF4E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4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2025 Match Calendar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D14B01"/>
              </a:buClr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D14B0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7438" indent="-173038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88BBB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88BBBB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01838" indent="-173038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590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734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306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fld id="{6B17DC0A-AED7-464C-ABC5-32D002B13B25}" type="slidenum">
              <a:rPr lang="en-US" altLang="en-US" sz="1000" b="0">
                <a:solidFill>
                  <a:srgbClr val="0D6072"/>
                </a:solidFill>
              </a:rPr>
              <a:pPr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n-US" altLang="en-US" sz="1000" b="0">
              <a:solidFill>
                <a:srgbClr val="0D6072"/>
              </a:solidFill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255963" y="1484313"/>
            <a:ext cx="690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>
            <a:spAutoFit/>
          </a:bodyPr>
          <a:lstStyle>
            <a:lvl1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D14B01"/>
              </a:buClr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D14B0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7438" indent="-173038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88BBBB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88BBBB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01838" indent="-173038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590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162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734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30638" indent="-173038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BBBBAA"/>
              </a:buClr>
              <a:buSzPct val="105000"/>
              <a:buFont typeface="Arial" panose="020B0604020202020204" pitchFamily="34" charset="0"/>
              <a:buChar char="&gt;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600" i="1" dirty="0">
              <a:solidFill>
                <a:srgbClr val="D14B0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1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5CE924-1181-46F7-A017-719FEA36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MS4 Year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DF62D8-E562-4B91-ADEF-51E62F87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Sub-Internship, complete by 8/30/24</a:t>
            </a:r>
          </a:p>
          <a:p>
            <a:pPr lvl="2"/>
            <a:r>
              <a:rPr lang="en-US" sz="2000" dirty="0"/>
              <a:t>Advanced Gynecology (ZSFG or Mission Bay/Mount Zion)</a:t>
            </a:r>
          </a:p>
          <a:p>
            <a:pPr lvl="2"/>
            <a:r>
              <a:rPr lang="en-US" sz="2000" dirty="0"/>
              <a:t>High-Risk Obstetrics (ZSFG or Mission Bay)</a:t>
            </a:r>
          </a:p>
          <a:p>
            <a:pPr lvl="2"/>
            <a:r>
              <a:rPr lang="en-US" sz="2000" dirty="0"/>
              <a:t>Gynecologic Oncology at Mission Bay/Mount Zion</a:t>
            </a:r>
          </a:p>
          <a:p>
            <a:r>
              <a:rPr lang="en-US" sz="2000" dirty="0"/>
              <a:t>Electives, take between April-September 2024</a:t>
            </a:r>
          </a:p>
          <a:p>
            <a:pPr lvl="2"/>
            <a:r>
              <a:rPr lang="en-US" sz="2000" dirty="0"/>
              <a:t>Intro to Family Planning - ZSFG (2 weeks, application required)</a:t>
            </a:r>
          </a:p>
          <a:p>
            <a:pPr lvl="2"/>
            <a:r>
              <a:rPr lang="en-US" sz="2000" dirty="0"/>
              <a:t>Intro to Reproduction Endocrinology &amp; Infertility - MB (2 weeks)</a:t>
            </a:r>
          </a:p>
          <a:p>
            <a:pPr lvl="2"/>
            <a:r>
              <a:rPr lang="en-US" sz="2000" dirty="0"/>
              <a:t>Intro to Maternal-Fetal Medicine - MB (2 weeks)</a:t>
            </a:r>
          </a:p>
          <a:p>
            <a:pPr lvl="2"/>
            <a:r>
              <a:rPr lang="en-US" sz="2000" dirty="0"/>
              <a:t>Family Planning - ZSFG (4 weeks, application required)</a:t>
            </a:r>
          </a:p>
          <a:p>
            <a:pPr lvl="2"/>
            <a:r>
              <a:rPr lang="en-US" sz="2000" dirty="0"/>
              <a:t>Intro to Gyn </a:t>
            </a:r>
            <a:r>
              <a:rPr lang="en-US" sz="2000" dirty="0" err="1"/>
              <a:t>Onc</a:t>
            </a:r>
            <a:r>
              <a:rPr lang="en-US" sz="2000" dirty="0"/>
              <a:t> - MB (2 weeks)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89D-FD81-4068-B7D3-AB538A85B5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8C1A886-A287-8E48-A0F7-D40F55CA5B6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5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30C8-854C-E5FF-E522-F0761EBB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addition during MS4 Year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10469-AD7F-C7B4-92B6-36CA733DF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CODA</a:t>
            </a:r>
          </a:p>
          <a:p>
            <a:r>
              <a:rPr lang="en-US" dirty="0"/>
              <a:t>Additional Research</a:t>
            </a:r>
          </a:p>
          <a:p>
            <a:r>
              <a:rPr lang="en-US" dirty="0" err="1"/>
              <a:t>MedEd</a:t>
            </a:r>
            <a:r>
              <a:rPr lang="en-US" dirty="0"/>
              <a:t> projects, teaching opportunities</a:t>
            </a:r>
          </a:p>
          <a:p>
            <a:r>
              <a:rPr lang="en-US" dirty="0"/>
              <a:t>April 2024 will be a Match workgroup for all considering—details to follow</a:t>
            </a:r>
          </a:p>
          <a:p>
            <a:r>
              <a:rPr lang="en-US" dirty="0"/>
              <a:t>Get involved!  </a:t>
            </a:r>
          </a:p>
          <a:p>
            <a:pPr lvl="1"/>
            <a:r>
              <a:rPr lang="en-US" dirty="0"/>
              <a:t>Near Peer Mentorship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1923E-805B-B54C-AFD6-815D1B578E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35AAB0E-55A2-3C4C-B617-8CE9972CF4E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9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C7143-CC1F-450A-8B4C-CD8703420A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53188"/>
            <a:ext cx="328613" cy="155575"/>
          </a:xfrm>
        </p:spPr>
        <p:txBody>
          <a:bodyPr/>
          <a:lstStyle/>
          <a:p>
            <a:pPr>
              <a:defRPr/>
            </a:pPr>
            <a:fld id="{18AFBE40-4B5F-AC4C-A91F-44459375E21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7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CSF Master Brand PowerPoint Template_4x3" id="{9AA268CA-8FD4-4CEC-BBAF-3643C6D43974}" vid="{5A0B48B5-B58F-40D5-A20F-7C5C80263B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CSF Colors">
    <a:dk1>
      <a:srgbClr val="052049"/>
    </a:dk1>
    <a:lt1>
      <a:srgbClr val="FFFFFF"/>
    </a:lt1>
    <a:dk2>
      <a:srgbClr val="052049"/>
    </a:dk2>
    <a:lt2>
      <a:srgbClr val="FFFFFF"/>
    </a:lt2>
    <a:accent1>
      <a:srgbClr val="0093D0"/>
    </a:accent1>
    <a:accent2>
      <a:srgbClr val="18A3AC"/>
    </a:accent2>
    <a:accent3>
      <a:srgbClr val="9DC23B"/>
    </a:accent3>
    <a:accent4>
      <a:srgbClr val="F58024"/>
    </a:accent4>
    <a:accent5>
      <a:srgbClr val="C7CED1"/>
    </a:accent5>
    <a:accent6>
      <a:srgbClr val="716FB3"/>
    </a:accent6>
    <a:hlink>
      <a:srgbClr val="178CCB"/>
    </a:hlink>
    <a:folHlink>
      <a:srgbClr val="5F5F5F"/>
    </a:folHlink>
  </a:clrScheme>
</a:themeOverride>
</file>

<file path=ppt/theme/themeOverride2.xml><?xml version="1.0" encoding="utf-8"?>
<a:themeOverride xmlns:a="http://schemas.openxmlformats.org/drawingml/2006/main">
  <a:clrScheme name="UCSF Colors">
    <a:dk1>
      <a:srgbClr val="052049"/>
    </a:dk1>
    <a:lt1>
      <a:srgbClr val="FFFFFF"/>
    </a:lt1>
    <a:dk2>
      <a:srgbClr val="052049"/>
    </a:dk2>
    <a:lt2>
      <a:srgbClr val="FFFFFF"/>
    </a:lt2>
    <a:accent1>
      <a:srgbClr val="0093D0"/>
    </a:accent1>
    <a:accent2>
      <a:srgbClr val="18A3AC"/>
    </a:accent2>
    <a:accent3>
      <a:srgbClr val="9DC23B"/>
    </a:accent3>
    <a:accent4>
      <a:srgbClr val="F58024"/>
    </a:accent4>
    <a:accent5>
      <a:srgbClr val="C7CED1"/>
    </a:accent5>
    <a:accent6>
      <a:srgbClr val="716FB3"/>
    </a:accent6>
    <a:hlink>
      <a:srgbClr val="178CCB"/>
    </a:hlink>
    <a:folHlink>
      <a:srgbClr val="5F5F5F"/>
    </a:folHlink>
  </a:clrScheme>
</a:themeOverride>
</file>

<file path=ppt/theme/themeOverride3.xml><?xml version="1.0" encoding="utf-8"?>
<a:themeOverride xmlns:a="http://schemas.openxmlformats.org/drawingml/2006/main">
  <a:clrScheme name="UCSF Colors">
    <a:dk1>
      <a:srgbClr val="052049"/>
    </a:dk1>
    <a:lt1>
      <a:srgbClr val="FFFFFF"/>
    </a:lt1>
    <a:dk2>
      <a:srgbClr val="052049"/>
    </a:dk2>
    <a:lt2>
      <a:srgbClr val="FFFFFF"/>
    </a:lt2>
    <a:accent1>
      <a:srgbClr val="0093D0"/>
    </a:accent1>
    <a:accent2>
      <a:srgbClr val="18A3AC"/>
    </a:accent2>
    <a:accent3>
      <a:srgbClr val="9DC23B"/>
    </a:accent3>
    <a:accent4>
      <a:srgbClr val="F58024"/>
    </a:accent4>
    <a:accent5>
      <a:srgbClr val="C7CED1"/>
    </a:accent5>
    <a:accent6>
      <a:srgbClr val="716FB3"/>
    </a:accent6>
    <a:hlink>
      <a:srgbClr val="178CCB"/>
    </a:hlink>
    <a:folHlink>
      <a:srgbClr val="5F5F5F"/>
    </a:folHlink>
  </a:clrScheme>
</a:themeOverride>
</file>

<file path=ppt/theme/themeOverride4.xml><?xml version="1.0" encoding="utf-8"?>
<a:themeOverride xmlns:a="http://schemas.openxmlformats.org/drawingml/2006/main">
  <a:clrScheme name="UCSF Colors">
    <a:dk1>
      <a:srgbClr val="052049"/>
    </a:dk1>
    <a:lt1>
      <a:srgbClr val="FFFFFF"/>
    </a:lt1>
    <a:dk2>
      <a:srgbClr val="052049"/>
    </a:dk2>
    <a:lt2>
      <a:srgbClr val="FFFFFF"/>
    </a:lt2>
    <a:accent1>
      <a:srgbClr val="0093D0"/>
    </a:accent1>
    <a:accent2>
      <a:srgbClr val="18A3AC"/>
    </a:accent2>
    <a:accent3>
      <a:srgbClr val="9DC23B"/>
    </a:accent3>
    <a:accent4>
      <a:srgbClr val="F58024"/>
    </a:accent4>
    <a:accent5>
      <a:srgbClr val="C7CED1"/>
    </a:accent5>
    <a:accent6>
      <a:srgbClr val="716FB3"/>
    </a:accent6>
    <a:hlink>
      <a:srgbClr val="178CCB"/>
    </a:hlink>
    <a:folHlink>
      <a:srgbClr val="5F5F5F"/>
    </a:folHlink>
  </a:clrScheme>
</a:themeOverride>
</file>

<file path=ppt/theme/themeOverride5.xml><?xml version="1.0" encoding="utf-8"?>
<a:themeOverride xmlns:a="http://schemas.openxmlformats.org/drawingml/2006/main">
  <a:clrScheme name="UCSF Colors">
    <a:dk1>
      <a:srgbClr val="052049"/>
    </a:dk1>
    <a:lt1>
      <a:srgbClr val="FFFFFF"/>
    </a:lt1>
    <a:dk2>
      <a:srgbClr val="052049"/>
    </a:dk2>
    <a:lt2>
      <a:srgbClr val="FFFFFF"/>
    </a:lt2>
    <a:accent1>
      <a:srgbClr val="0093D0"/>
    </a:accent1>
    <a:accent2>
      <a:srgbClr val="18A3AC"/>
    </a:accent2>
    <a:accent3>
      <a:srgbClr val="9DC23B"/>
    </a:accent3>
    <a:accent4>
      <a:srgbClr val="F58024"/>
    </a:accent4>
    <a:accent5>
      <a:srgbClr val="C7CED1"/>
    </a:accent5>
    <a:accent6>
      <a:srgbClr val="716FB3"/>
    </a:accent6>
    <a:hlink>
      <a:srgbClr val="178CCB"/>
    </a:hlink>
    <a:folHlink>
      <a:srgbClr val="5F5F5F"/>
    </a:folHlink>
  </a:clrScheme>
</a:themeOverride>
</file>

<file path=ppt/theme/themeOverride6.xml><?xml version="1.0" encoding="utf-8"?>
<a:themeOverride xmlns:a="http://schemas.openxmlformats.org/drawingml/2006/main">
  <a:clrScheme name="UCSF Colors">
    <a:dk1>
      <a:srgbClr val="052049"/>
    </a:dk1>
    <a:lt1>
      <a:srgbClr val="FFFFFF"/>
    </a:lt1>
    <a:dk2>
      <a:srgbClr val="052049"/>
    </a:dk2>
    <a:lt2>
      <a:srgbClr val="FFFFFF"/>
    </a:lt2>
    <a:accent1>
      <a:srgbClr val="0093D0"/>
    </a:accent1>
    <a:accent2>
      <a:srgbClr val="18A3AC"/>
    </a:accent2>
    <a:accent3>
      <a:srgbClr val="9DC23B"/>
    </a:accent3>
    <a:accent4>
      <a:srgbClr val="F58024"/>
    </a:accent4>
    <a:accent5>
      <a:srgbClr val="C7CED1"/>
    </a:accent5>
    <a:accent6>
      <a:srgbClr val="716FB3"/>
    </a:accent6>
    <a:hlink>
      <a:srgbClr val="178CCB"/>
    </a:hlink>
    <a:folHlink>
      <a:srgbClr val="5F5F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898</Words>
  <Application>Microsoft Office PowerPoint</Application>
  <PresentationFormat>Widescreen</PresentationFormat>
  <Paragraphs>107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.AppleSystemUIFont</vt:lpstr>
      <vt:lpstr>Arial</vt:lpstr>
      <vt:lpstr>Calibri</vt:lpstr>
      <vt:lpstr>Garamond</vt:lpstr>
      <vt:lpstr>Wingdings</vt:lpstr>
      <vt:lpstr>UCSF Contemporary</vt:lpstr>
      <vt:lpstr>4th Year Career Planning OBGYN</vt:lpstr>
      <vt:lpstr>OBGYN MedEd</vt:lpstr>
      <vt:lpstr>October 2023—where are you now? </vt:lpstr>
      <vt:lpstr>End of MS3 Year, final months of Foundations 2</vt:lpstr>
      <vt:lpstr>Match 2025</vt:lpstr>
      <vt:lpstr>2025 Match Calendar </vt:lpstr>
      <vt:lpstr>MS4 Year</vt:lpstr>
      <vt:lpstr>In addition during MS4 Year</vt:lpstr>
      <vt:lpstr>PowerPoint Presentation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Ingredients of an Effective Clinical Teacher</dc:title>
  <dc:creator>Shunk, Ida G</dc:creator>
  <cp:lastModifiedBy>Olson, Kristin</cp:lastModifiedBy>
  <cp:revision>269</cp:revision>
  <dcterms:created xsi:type="dcterms:W3CDTF">2019-12-04T23:28:07Z</dcterms:created>
  <dcterms:modified xsi:type="dcterms:W3CDTF">2023-10-10T23:34:23Z</dcterms:modified>
</cp:coreProperties>
</file>